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119" r:id="rId1"/>
  </p:sldMasterIdLst>
  <p:sldIdLst>
    <p:sldId id="262" r:id="rId2"/>
    <p:sldId id="261" r:id="rId3"/>
    <p:sldId id="260" r:id="rId4"/>
    <p:sldId id="264" r:id="rId5"/>
    <p:sldId id="263" r:id="rId6"/>
    <p:sldId id="280" r:id="rId7"/>
    <p:sldId id="266" r:id="rId8"/>
    <p:sldId id="267" r:id="rId9"/>
    <p:sldId id="265" r:id="rId10"/>
    <p:sldId id="268" r:id="rId11"/>
    <p:sldId id="270" r:id="rId12"/>
    <p:sldId id="277" r:id="rId13"/>
    <p:sldId id="278" r:id="rId14"/>
    <p:sldId id="269" r:id="rId15"/>
    <p:sldId id="275" r:id="rId16"/>
    <p:sldId id="271" r:id="rId17"/>
    <p:sldId id="272" r:id="rId18"/>
    <p:sldId id="276" r:id="rId19"/>
    <p:sldId id="273" r:id="rId20"/>
    <p:sldId id="274" r:id="rId21"/>
    <p:sldId id="279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1" autoAdjust="0"/>
    <p:restoredTop sz="94655" autoAdjust="0"/>
  </p:normalViewPr>
  <p:slideViewPr>
    <p:cSldViewPr snapToGrid="0" snapToObjects="1">
      <p:cViewPr>
        <p:scale>
          <a:sx n="66" d="100"/>
          <a:sy n="66" d="100"/>
        </p:scale>
        <p:origin x="-1992" y="-4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8"/>
          <p:cNvSpPr>
            <a:spLocks noChangeArrowheads="1"/>
          </p:cNvSpPr>
          <p:nvPr userDrawn="1"/>
        </p:nvSpPr>
        <p:spPr bwMode="auto">
          <a:xfrm>
            <a:off x="-1" y="13"/>
            <a:ext cx="1576384" cy="6857987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6" name="Picture 3" descr="TU_P5#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3" y="6108245"/>
            <a:ext cx="1368883" cy="84323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912100" y="6400800"/>
            <a:ext cx="104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9CD01A7-429B-DC48-8F96-BCBBCB54612C}" type="slidenum">
              <a:rPr lang="en-US" sz="1400" smtClean="0">
                <a:solidFill>
                  <a:srgbClr val="00A6D6"/>
                </a:solidFill>
              </a:rPr>
              <a:pPr algn="r"/>
              <a:t>‹#›</a:t>
            </a:fld>
            <a:endParaRPr lang="en-US" sz="1400" dirty="0">
              <a:solidFill>
                <a:srgbClr val="00A6D6"/>
              </a:solidFill>
            </a:endParaRPr>
          </a:p>
        </p:txBody>
      </p:sp>
      <p:pic>
        <p:nvPicPr>
          <p:cNvPr id="7" name="Picture 9" descr="C:\Users\pgt\AppData\Roaming\Program Files\n-officeDM\algbouwst\VanOord\VanOordCol2012.ti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488" y="6257925"/>
            <a:ext cx="13430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6257925"/>
            <a:ext cx="976313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410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6218336"/>
            <a:ext cx="1104294" cy="43067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912100" y="6400800"/>
            <a:ext cx="104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9CD01A7-429B-DC48-8F96-BCBBCB54612C}" type="slidenum">
              <a:rPr lang="en-US" sz="1400" smtClean="0">
                <a:solidFill>
                  <a:srgbClr val="00A6D6"/>
                </a:solidFill>
              </a:rPr>
              <a:pPr algn="r"/>
              <a:t>‹#›</a:t>
            </a:fld>
            <a:endParaRPr lang="en-US" sz="1400" dirty="0">
              <a:solidFill>
                <a:srgbClr val="00A6D6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S_TUCAMP0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400" y="0"/>
            <a:ext cx="9165600" cy="69469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/>
          <p:cNvSpPr>
            <a:spLocks noChangeArrowheads="1"/>
          </p:cNvSpPr>
          <p:nvPr userDrawn="1"/>
        </p:nvSpPr>
        <p:spPr bwMode="auto">
          <a:xfrm>
            <a:off x="-1" y="13"/>
            <a:ext cx="1576384" cy="6857987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5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3" y="6108245"/>
            <a:ext cx="1368883" cy="84323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912100" y="6400800"/>
            <a:ext cx="104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9CD01A7-429B-DC48-8F96-BCBBCB54612C}" type="slidenum">
              <a:rPr lang="en-US" sz="1400" smtClean="0">
                <a:solidFill>
                  <a:srgbClr val="00A6D6"/>
                </a:solidFill>
              </a:rPr>
              <a:pPr algn="r"/>
              <a:t>‹#›</a:t>
            </a:fld>
            <a:endParaRPr lang="en-US" sz="1400" dirty="0">
              <a:solidFill>
                <a:srgbClr val="00A6D6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20" r:id="rId2"/>
    <p:sldLayoutId id="2147484128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earth/notebook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penearth/notebooks/tree/master/matla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earth/notebooks/blob/master/EarthObservationWebServices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oceancolor.gsfc.nasa.gov/" TargetMode="External"/><Relationship Id="rId2" Type="http://schemas.openxmlformats.org/officeDocument/2006/relationships/hyperlink" Target="http://marine.copernicus.eu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opendap.deltares.nl/" TargetMode="External"/><Relationship Id="rId5" Type="http://schemas.openxmlformats.org/officeDocument/2006/relationships/hyperlink" Target="http://cci.esa.int/" TargetMode="External"/><Relationship Id="rId4" Type="http://schemas.openxmlformats.org/officeDocument/2006/relationships/hyperlink" Target="https://www.ghrsst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52292767_Mechanisms_controlling_the_intra-annual_mesoscale_variability_of_SST_and_SPM_in_the_southern_North_Sea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zandmotor.citg.tudelft.nl/netcdfreadersguide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2"/>
          <p:cNvSpPr txBox="1">
            <a:spLocks noChangeArrowheads="1"/>
          </p:cNvSpPr>
          <p:nvPr/>
        </p:nvSpPr>
        <p:spPr bwMode="auto">
          <a:xfrm>
            <a:off x="1670050" y="330200"/>
            <a:ext cx="7142163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5400" dirty="0">
                <a:ea typeface="ヒラギノ角ゴ ProN W3"/>
                <a:cs typeface="ヒラギノ角ゴ ProN W3"/>
                <a:sym typeface="Tahoma" pitchFamily="34" charset="0"/>
              </a:rPr>
              <a:t>OpenEarth</a:t>
            </a:r>
          </a:p>
          <a:p>
            <a:pPr eaLnBrk="1" hangingPunct="1">
              <a:lnSpc>
                <a:spcPct val="90000"/>
              </a:lnSpc>
            </a:pPr>
            <a:endParaRPr lang="en-US" altLang="en-US" sz="5400" dirty="0">
              <a:ea typeface="ヒラギノ角ゴ ProN W3"/>
              <a:cs typeface="ヒラギノ角ゴ ProN W3"/>
              <a:sym typeface="Tahoma" pitchFamily="34" charset="0"/>
            </a:endParaRPr>
          </a:p>
          <a:p>
            <a:pPr eaLnBrk="1" hangingPunct="1"/>
            <a:endParaRPr lang="en-US" altLang="en-US" i="1" dirty="0">
              <a:ea typeface="ヒラギノ角ゴ ProN W3"/>
              <a:cs typeface="ヒラギノ角ゴ ProN W3"/>
              <a:sym typeface="Tahoma" pitchFamily="34" charset="0"/>
            </a:endParaRPr>
          </a:p>
        </p:txBody>
      </p:sp>
      <p:pic>
        <p:nvPicPr>
          <p:cNvPr id="5125" name="Picture 6" descr="https://publicwiki.deltares.nl/download/thumbnails/42401895/OE_logo.png?version=1&amp;modificationDate=1435302850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0" y="330200"/>
            <a:ext cx="318135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TextBox 2"/>
          <p:cNvSpPr txBox="1">
            <a:spLocks noChangeArrowheads="1"/>
          </p:cNvSpPr>
          <p:nvPr/>
        </p:nvSpPr>
        <p:spPr bwMode="auto">
          <a:xfrm>
            <a:off x="98425" y="129685"/>
            <a:ext cx="12905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dirty="0" smtClean="0">
                <a:latin typeface="Agency FB" pitchFamily="34" charset="0"/>
              </a:rPr>
              <a:t>Delft Software </a:t>
            </a:r>
          </a:p>
          <a:p>
            <a:r>
              <a:rPr lang="en-US" altLang="en-US" dirty="0" smtClean="0">
                <a:latin typeface="Agency FB" pitchFamily="34" charset="0"/>
              </a:rPr>
              <a:t>Days 2015</a:t>
            </a:r>
          </a:p>
          <a:p>
            <a:r>
              <a:rPr lang="en-US" altLang="en-US" i="1" dirty="0" smtClean="0">
                <a:latin typeface="Agency FB" pitchFamily="34" charset="0"/>
              </a:rPr>
              <a:t>27</a:t>
            </a:r>
            <a:r>
              <a:rPr lang="en-US" altLang="en-US" i="1" baseline="30000" dirty="0" smtClean="0">
                <a:latin typeface="Agency FB" pitchFamily="34" charset="0"/>
              </a:rPr>
              <a:t>th</a:t>
            </a:r>
            <a:r>
              <a:rPr lang="en-US" altLang="en-US" i="1" dirty="0" smtClean="0">
                <a:latin typeface="Agency FB" pitchFamily="34" charset="0"/>
              </a:rPr>
              <a:t> </a:t>
            </a:r>
            <a:r>
              <a:rPr lang="en-US" altLang="en-US" i="1" dirty="0" err="1" smtClean="0">
                <a:latin typeface="Agency FB" pitchFamily="34" charset="0"/>
              </a:rPr>
              <a:t>oct</a:t>
            </a:r>
            <a:r>
              <a:rPr lang="en-US" altLang="en-US" i="1" dirty="0" smtClean="0">
                <a:latin typeface="Agency FB" pitchFamily="34" charset="0"/>
              </a:rPr>
              <a:t> 2015</a:t>
            </a:r>
            <a:endParaRPr lang="en-GB" altLang="en-US" i="1" dirty="0">
              <a:latin typeface="Agency FB" pitchFamily="34" charset="0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1998117" y="1864016"/>
            <a:ext cx="714335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>
              <a:lnSpc>
                <a:spcPts val="3550"/>
              </a:lnSpc>
              <a:buFont typeface="Times" charset="0"/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>
              <a:lnSpc>
                <a:spcPts val="3550"/>
              </a:lnSpc>
              <a:buFont typeface="Times" charset="0"/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>
              <a:lnSpc>
                <a:spcPts val="3550"/>
              </a:lnSpc>
              <a:buFont typeface="Times" charset="0"/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>
              <a:lnSpc>
                <a:spcPts val="3550"/>
              </a:lnSpc>
              <a:buFont typeface="Times" charset="0"/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r>
              <a:rPr lang="en-GB" sz="3600" dirty="0"/>
              <a:t>Data management with OpenEarth </a:t>
            </a:r>
            <a:r>
              <a:rPr lang="en-GB" sz="3600" dirty="0" err="1" smtClean="0"/>
              <a:t>DataLabs</a:t>
            </a:r>
            <a:endParaRPr lang="en-GB" sz="3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133600" y="3619500"/>
            <a:ext cx="51774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rial"/>
                <a:ea typeface="ヒラギノ角ゴ ProN W3" charset="0"/>
                <a:cs typeface="Arial"/>
                <a:sym typeface="Tahoma" charset="0"/>
              </a:rPr>
              <a:t>Dr.ir. Gerben J de </a:t>
            </a:r>
            <a:r>
              <a:rPr lang="en-US" i="1" dirty="0" smtClean="0">
                <a:latin typeface="Arial"/>
                <a:ea typeface="ヒラギノ角ゴ ProN W3" charset="0"/>
                <a:cs typeface="Arial"/>
                <a:sym typeface="Tahoma" charset="0"/>
              </a:rPr>
              <a:t>Boer </a:t>
            </a:r>
            <a:r>
              <a:rPr lang="en-US" i="1" dirty="0" smtClean="0">
                <a:latin typeface="Arial"/>
                <a:ea typeface="ヒラギノ角ゴ ProN W3" charset="0"/>
                <a:cs typeface="Arial"/>
                <a:sym typeface="Tahoma" charset="0"/>
              </a:rPr>
              <a:t>	- </a:t>
            </a:r>
            <a:r>
              <a:rPr lang="en-US" i="1" dirty="0">
                <a:latin typeface="Arial"/>
                <a:ea typeface="ヒラギノ角ゴ ProN W3" charset="0"/>
                <a:cs typeface="Arial"/>
                <a:sym typeface="Tahoma" charset="0"/>
              </a:rPr>
              <a:t>Van Oord </a:t>
            </a:r>
            <a:r>
              <a:rPr lang="en-US" i="1" dirty="0">
                <a:latin typeface="Arial"/>
                <a:ea typeface="ヒラギノ角ゴ ProN W3" charset="0"/>
                <a:cs typeface="Arial"/>
                <a:sym typeface="Tahoma" charset="0"/>
              </a:rPr>
              <a:t> </a:t>
            </a:r>
            <a:r>
              <a:rPr lang="en-US" i="1" dirty="0" smtClean="0">
                <a:latin typeface="Arial"/>
                <a:ea typeface="ヒラギノ角ゴ ProN W3" charset="0"/>
                <a:cs typeface="Arial"/>
                <a:sym typeface="Tahoma" charset="0"/>
              </a:rPr>
              <a:t>/ </a:t>
            </a:r>
            <a:r>
              <a:rPr lang="en-US" i="1" dirty="0" smtClean="0">
                <a:latin typeface="Arial"/>
                <a:ea typeface="ヒラギノ角ゴ ProN W3" charset="0"/>
                <a:cs typeface="Arial"/>
                <a:sym typeface="Tahoma" charset="0"/>
              </a:rPr>
              <a:t>TU </a:t>
            </a:r>
            <a:r>
              <a:rPr lang="en-US" i="1" dirty="0">
                <a:latin typeface="Arial"/>
                <a:ea typeface="ヒラギノ角ゴ ProN W3" charset="0"/>
                <a:cs typeface="Arial"/>
                <a:sym typeface="Tahoma" charset="0"/>
              </a:rPr>
              <a:t>Delft</a:t>
            </a:r>
          </a:p>
          <a:p>
            <a:r>
              <a:rPr lang="en-US" i="1" dirty="0" smtClean="0">
                <a:latin typeface="Arial"/>
                <a:ea typeface="ヒラギノ角ゴ ProN W3" charset="0"/>
                <a:cs typeface="Arial"/>
                <a:sym typeface="Tahoma" charset="0"/>
              </a:rPr>
              <a:t>Dr.ir</a:t>
            </a:r>
            <a:r>
              <a:rPr lang="en-US" i="1" dirty="0">
                <a:latin typeface="Arial"/>
                <a:ea typeface="ヒラギノ角ゴ ProN W3" charset="0"/>
                <a:cs typeface="Arial"/>
                <a:sym typeface="Tahoma" charset="0"/>
              </a:rPr>
              <a:t>. Kees den </a:t>
            </a:r>
            <a:r>
              <a:rPr lang="en-US" i="1" dirty="0" smtClean="0">
                <a:latin typeface="Arial"/>
                <a:ea typeface="ヒラギノ角ゴ ProN W3" charset="0"/>
                <a:cs typeface="Arial"/>
                <a:sym typeface="Tahoma" charset="0"/>
              </a:rPr>
              <a:t>Heijer </a:t>
            </a:r>
            <a:r>
              <a:rPr lang="en-US" i="1" dirty="0">
                <a:latin typeface="Arial"/>
                <a:ea typeface="ヒラギノ角ゴ ProN W3" charset="0"/>
                <a:cs typeface="Arial"/>
                <a:sym typeface="Tahoma" charset="0"/>
              </a:rPr>
              <a:t>	</a:t>
            </a:r>
            <a:r>
              <a:rPr lang="en-US" i="1" dirty="0" smtClean="0">
                <a:latin typeface="Arial"/>
                <a:ea typeface="ヒラギノ角ゴ ProN W3" charset="0"/>
                <a:cs typeface="Arial"/>
                <a:sym typeface="Tahoma" charset="0"/>
              </a:rPr>
              <a:t>- </a:t>
            </a:r>
            <a:r>
              <a:rPr lang="en-US" i="1" dirty="0" smtClean="0">
                <a:latin typeface="Arial"/>
                <a:ea typeface="ヒラギノ角ゴ ProN W3" charset="0"/>
                <a:cs typeface="Arial"/>
                <a:sym typeface="Tahoma" charset="0"/>
              </a:rPr>
              <a:t>Deltares / TU Delft</a:t>
            </a:r>
          </a:p>
          <a:p>
            <a:endParaRPr lang="en-US" i="1" dirty="0">
              <a:latin typeface="Arial"/>
              <a:ea typeface="ヒラギノ角ゴ ProN W3" charset="0"/>
              <a:cs typeface="Arial"/>
              <a:sym typeface="Tahoma" charset="0"/>
            </a:endParaRPr>
          </a:p>
          <a:p>
            <a:endParaRPr lang="en-US" i="1" dirty="0" smtClean="0">
              <a:latin typeface="Arial"/>
              <a:ea typeface="ヒラギノ角ゴ ProN W3" charset="0"/>
              <a:cs typeface="Arial"/>
              <a:sym typeface="Tahoma" charset="0"/>
            </a:endParaRPr>
          </a:p>
          <a:p>
            <a:r>
              <a:rPr lang="en-US" i="1" dirty="0" smtClean="0">
                <a:latin typeface="Arial"/>
                <a:ea typeface="ヒラギノ角ゴ ProN W3" charset="0"/>
                <a:cs typeface="Arial"/>
                <a:sym typeface="Tahoma" charset="0"/>
              </a:rPr>
              <a:t>For code examples see:</a:t>
            </a:r>
          </a:p>
          <a:p>
            <a:r>
              <a:rPr lang="en-US" i="1" dirty="0">
                <a:latin typeface="Arial"/>
                <a:ea typeface="ヒラギノ角ゴ ProN W3" charset="0"/>
                <a:cs typeface="Arial"/>
                <a:sym typeface="Tahoma" charset="0"/>
                <a:hlinkClick r:id="rId3"/>
              </a:rPr>
              <a:t>https://</a:t>
            </a:r>
            <a:r>
              <a:rPr lang="en-US" i="1" dirty="0" smtClean="0">
                <a:latin typeface="Arial"/>
                <a:ea typeface="ヒラギノ角ゴ ProN W3" charset="0"/>
                <a:cs typeface="Arial"/>
                <a:sym typeface="Tahoma" charset="0"/>
                <a:hlinkClick r:id="rId3"/>
              </a:rPr>
              <a:t>github.com/openearth/notebooks</a:t>
            </a:r>
            <a:r>
              <a:rPr lang="en-US" i="1" dirty="0" smtClean="0">
                <a:latin typeface="Arial"/>
                <a:ea typeface="ヒラギノ角ゴ ProN W3" charset="0"/>
                <a:cs typeface="Arial"/>
                <a:sym typeface="Tahoma" charset="0"/>
              </a:rPr>
              <a:t> </a:t>
            </a:r>
            <a:endParaRPr lang="en-US" i="1" dirty="0">
              <a:latin typeface="Arial"/>
              <a:ea typeface="ヒラギノ角ゴ ProN W3" charset="0"/>
              <a:cs typeface="Arial"/>
              <a:sym typeface="Tahoma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207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1</a:t>
            </a:r>
            <a:r>
              <a:rPr lang="en-US" sz="36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. </a:t>
            </a:r>
            <a:r>
              <a:rPr lang="en-US" sz="3600" dirty="0" err="1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OPeNDAP</a:t>
            </a:r>
            <a:r>
              <a:rPr lang="en-US" sz="36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: with </a:t>
            </a:r>
            <a:r>
              <a:rPr lang="en-US" sz="3600" dirty="0" err="1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Matlab</a:t>
            </a:r>
            <a:endParaRPr lang="en-US" sz="36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4" y="1131028"/>
            <a:ext cx="8655931" cy="452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 descr="C:\Users\UYJ\Desktop\DSDEO\OPeNDAP_19970901T00000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7" t="10766"/>
          <a:stretch/>
        </p:blipFill>
        <p:spPr bwMode="auto">
          <a:xfrm>
            <a:off x="5042780" y="4092165"/>
            <a:ext cx="4563763" cy="32529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Box 4"/>
          <p:cNvSpPr txBox="1"/>
          <p:nvPr/>
        </p:nvSpPr>
        <p:spPr>
          <a:xfrm rot="731865">
            <a:off x="5368943" y="2519804"/>
            <a:ext cx="38882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reestyle Script" panose="030804020302050B0404" pitchFamily="66" charset="0"/>
              </a:rPr>
              <a:t>For </a:t>
            </a:r>
            <a:r>
              <a:rPr lang="en-US" sz="2800" dirty="0" err="1" smtClean="0">
                <a:latin typeface="Freestyle Script" panose="030804020302050B0404" pitchFamily="66" charset="0"/>
              </a:rPr>
              <a:t>netCDF_OPeNDAP</a:t>
            </a:r>
            <a:r>
              <a:rPr lang="en-US" sz="2800" dirty="0" smtClean="0">
                <a:latin typeface="Freestyle Script" panose="030804020302050B0404" pitchFamily="66" charset="0"/>
              </a:rPr>
              <a:t> you have to get hypercube indices from the geographical </a:t>
            </a:r>
            <a:r>
              <a:rPr lang="en-US" sz="2800" dirty="0" err="1" smtClean="0">
                <a:latin typeface="Freestyle Script" panose="030804020302050B0404" pitchFamily="66" charset="0"/>
              </a:rPr>
              <a:t>bbox</a:t>
            </a:r>
            <a:r>
              <a:rPr lang="en-US" sz="2800" dirty="0" smtClean="0">
                <a:latin typeface="Freestyle Script" panose="030804020302050B0404" pitchFamily="66" charset="0"/>
              </a:rPr>
              <a:t> yourselves.</a:t>
            </a:r>
            <a:endParaRPr lang="en-GB" sz="2800" dirty="0">
              <a:latin typeface="Freestyle Script" panose="030804020302050B04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0471" y="787607"/>
            <a:ext cx="804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https://github.com/openearth/notebooks/tree/master/matlab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90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1. </a:t>
            </a:r>
            <a:r>
              <a:rPr lang="en-US" sz="3600" dirty="0" err="1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OPeNDAP</a:t>
            </a:r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: with Python (1/3)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0561" y="2013994"/>
            <a:ext cx="9646329" cy="4112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rot="731865">
            <a:off x="4882806" y="4788442"/>
            <a:ext cx="38882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reestyle Script" panose="030804020302050B0404" pitchFamily="66" charset="0"/>
              </a:rPr>
              <a:t>For </a:t>
            </a:r>
            <a:r>
              <a:rPr lang="en-US" sz="2800" dirty="0" err="1" smtClean="0">
                <a:latin typeface="Freestyle Script" panose="030804020302050B0404" pitchFamily="66" charset="0"/>
              </a:rPr>
              <a:t>netCDF_OPeNDAP</a:t>
            </a:r>
            <a:r>
              <a:rPr lang="en-US" sz="2800" dirty="0" smtClean="0">
                <a:latin typeface="Freestyle Script" panose="030804020302050B0404" pitchFamily="66" charset="0"/>
              </a:rPr>
              <a:t> you have to get hypercube indices from the geographical </a:t>
            </a:r>
            <a:r>
              <a:rPr lang="en-US" sz="2800" dirty="0" err="1" smtClean="0">
                <a:latin typeface="Freestyle Script" panose="030804020302050B0404" pitchFamily="66" charset="0"/>
              </a:rPr>
              <a:t>bbox</a:t>
            </a:r>
            <a:r>
              <a:rPr lang="en-US" sz="2800" dirty="0" smtClean="0">
                <a:latin typeface="Freestyle Script" panose="030804020302050B0404" pitchFamily="66" charset="0"/>
              </a:rPr>
              <a:t> yourselves.</a:t>
            </a:r>
            <a:endParaRPr lang="en-GB" sz="2800" dirty="0">
              <a:latin typeface="Freestyle Script" panose="030804020302050B04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1579" y="787607"/>
            <a:ext cx="920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https://github.com/openearth/notebooks/blob/master/EarthObservationWebServices.ipynb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65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1. </a:t>
            </a:r>
            <a:r>
              <a:rPr lang="en-US" sz="3600" dirty="0" err="1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OPeNDAP</a:t>
            </a:r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: with </a:t>
            </a:r>
            <a:r>
              <a:rPr lang="en-US" sz="36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Python </a:t>
            </a:r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(2/3</a:t>
            </a:r>
            <a:r>
              <a:rPr lang="en-US" sz="36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)</a:t>
            </a:r>
            <a:endParaRPr lang="en-US" sz="36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61" y="941578"/>
            <a:ext cx="9646329" cy="518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624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61" y="941578"/>
            <a:ext cx="9646329" cy="5184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1. </a:t>
            </a:r>
            <a:r>
              <a:rPr lang="en-US" sz="3600" dirty="0" err="1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OPeNDAP</a:t>
            </a:r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: with </a:t>
            </a:r>
            <a:r>
              <a:rPr lang="en-US" sz="36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Python </a:t>
            </a:r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(3/3</a:t>
            </a:r>
            <a:r>
              <a:rPr lang="en-US" sz="36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)</a:t>
            </a:r>
            <a:endParaRPr lang="en-US" sz="36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161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2. WMS: with Google Earth</a:t>
            </a:r>
          </a:p>
        </p:txBody>
      </p:sp>
      <p:pic>
        <p:nvPicPr>
          <p:cNvPr id="10242" name="Picture 2" descr="C:\Users\UYJ\Desktop\DSDEO\WMS_google_ear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3" y="1131028"/>
            <a:ext cx="91440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rot="21076015">
            <a:off x="60175" y="3989779"/>
            <a:ext cx="38882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reestyle Script" panose="030804020302050B0404" pitchFamily="66" charset="0"/>
              </a:rPr>
              <a:t>Hard-code non-OGC keywords like time, </a:t>
            </a:r>
            <a:r>
              <a:rPr lang="en-US" sz="2800" dirty="0" err="1" smtClean="0">
                <a:latin typeface="Freestyle Script" panose="030804020302050B0404" pitchFamily="66" charset="0"/>
              </a:rPr>
              <a:t>colorscalerange</a:t>
            </a:r>
            <a:r>
              <a:rPr lang="en-US" sz="2800" dirty="0" smtClean="0">
                <a:latin typeface="Freestyle Script" panose="030804020302050B0404" pitchFamily="66" charset="0"/>
              </a:rPr>
              <a:t>. Because Google preserves them. Do not hard-code </a:t>
            </a:r>
            <a:r>
              <a:rPr lang="en-US" sz="2800" dirty="0" err="1" smtClean="0">
                <a:latin typeface="Freestyle Script" panose="030804020302050B0404" pitchFamily="66" charset="0"/>
              </a:rPr>
              <a:t>bbox</a:t>
            </a:r>
            <a:r>
              <a:rPr lang="en-US" sz="2800" dirty="0" smtClean="0">
                <a:latin typeface="Freestyle Script" panose="030804020302050B0404" pitchFamily="66" charset="0"/>
              </a:rPr>
              <a:t>.</a:t>
            </a:r>
            <a:endParaRPr lang="en-GB" sz="2800" dirty="0"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16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2. WMS: with browser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09457" y="946362"/>
            <a:ext cx="573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smtClean="0"/>
              <a:t>publicwiki.deltares.nl/display/OET/WMS+primer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75895" y="1331861"/>
            <a:ext cx="15366707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http://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thredds.jpl.nasa.gov/thredds/wms/ncml_aggregation/Chlorophyll/seawifs/aggregate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__SEAWIFS_L3_CHLA_MONTHLY_9KM_R.ncml?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&amp;service=WMS&amp;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version=1.3.0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&amp;request=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GetMap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bbox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=50,-10,60,15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&amp;layers=l3m_data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&amp;format=image/png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&amp;CRS=EPSG%3A4326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&amp;width=800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&amp;height=600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&amp;transparent=true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&amp;styles=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boxfill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/sst_36</a:t>
            </a:r>
          </a:p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GB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colorscalerange</a:t>
            </a:r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=0,10</a:t>
            </a:r>
          </a:p>
          <a:p>
            <a:r>
              <a:rPr lang="en-GB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&amp;time=1997-09-01T00:00:00.000Z</a:t>
            </a: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734" y="2773334"/>
            <a:ext cx="4665306" cy="3979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 rot="21076015">
            <a:off x="302976" y="4709448"/>
            <a:ext cx="39864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reestyle Script" panose="030804020302050B0404" pitchFamily="66" charset="0"/>
              </a:rPr>
              <a:t>You can paste this block into your browser incl. the end-of-line characters.</a:t>
            </a:r>
          </a:p>
          <a:p>
            <a:r>
              <a:rPr lang="en-US" sz="2800" dirty="0" smtClean="0">
                <a:latin typeface="Freestyle Script" panose="030804020302050B0404" pitchFamily="66" charset="0"/>
              </a:rPr>
              <a:t>Last 2 are non-OGC.</a:t>
            </a:r>
            <a:endParaRPr lang="en-GB" sz="2800" dirty="0"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43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2. WMS: with </a:t>
            </a:r>
            <a:r>
              <a:rPr lang="en-US" sz="3600" dirty="0" err="1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Matlab</a:t>
            </a:r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 (OET)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29" y="987266"/>
            <a:ext cx="8653699" cy="4376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461" y="2598344"/>
            <a:ext cx="4689827" cy="4132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67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2. WMS: with Python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42" y="844952"/>
            <a:ext cx="9630136" cy="5176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56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2. WMS: with QGIS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77" y="914400"/>
            <a:ext cx="9927858" cy="533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 rot="21076015">
            <a:off x="5781302" y="965307"/>
            <a:ext cx="3382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reestyle Script" panose="030804020302050B0404" pitchFamily="66" charset="0"/>
              </a:rPr>
              <a:t>CANNOT add non OGC keywords like </a:t>
            </a:r>
            <a:r>
              <a:rPr lang="en-US" sz="2800" dirty="0" err="1" smtClean="0">
                <a:latin typeface="Freestyle Script" panose="030804020302050B0404" pitchFamily="66" charset="0"/>
              </a:rPr>
              <a:t>colorscalerange</a:t>
            </a:r>
            <a:endParaRPr lang="en-GB" sz="2800" dirty="0"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99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3. WCS: with </a:t>
            </a:r>
            <a:r>
              <a:rPr lang="en-US" sz="3600" dirty="0" err="1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Matlab</a:t>
            </a:r>
            <a:endParaRPr lang="en-US" sz="36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40" y="1010153"/>
            <a:ext cx="8670912" cy="303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155" y="2722879"/>
            <a:ext cx="4628530" cy="4078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" y="4626090"/>
            <a:ext cx="4150995" cy="217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 rot="731865">
            <a:off x="6124800" y="1683916"/>
            <a:ext cx="3578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reestyle Script" panose="030804020302050B0404" pitchFamily="66" charset="0"/>
              </a:rPr>
              <a:t>WCS takes geographical </a:t>
            </a:r>
            <a:r>
              <a:rPr lang="en-US" sz="2800" dirty="0" err="1" smtClean="0">
                <a:latin typeface="Freestyle Script" panose="030804020302050B0404" pitchFamily="66" charset="0"/>
              </a:rPr>
              <a:t>bbox</a:t>
            </a:r>
            <a:r>
              <a:rPr lang="en-US" sz="2800" dirty="0" smtClean="0">
                <a:latin typeface="Freestyle Script" panose="030804020302050B0404" pitchFamily="66" charset="0"/>
              </a:rPr>
              <a:t>, unlike </a:t>
            </a:r>
            <a:r>
              <a:rPr lang="en-US" sz="2800" dirty="0" err="1" smtClean="0">
                <a:latin typeface="Freestyle Script" panose="030804020302050B0404" pitchFamily="66" charset="0"/>
              </a:rPr>
              <a:t>netCDF-OPeNDAP</a:t>
            </a:r>
            <a:endParaRPr lang="en-GB" sz="2800" dirty="0"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4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publicwiki.deltares.nl/download/attachments/42401809/OpenEarthBuildingBlocks_client_server.png?version=1&amp;modificationDate=1372190111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2717800"/>
            <a:ext cx="7446963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AutoShape 7"/>
          <p:cNvSpPr>
            <a:spLocks noChangeArrowheads="1"/>
          </p:cNvSpPr>
          <p:nvPr/>
        </p:nvSpPr>
        <p:spPr bwMode="auto">
          <a:xfrm>
            <a:off x="6335713" y="892175"/>
            <a:ext cx="2808287" cy="1873250"/>
          </a:xfrm>
          <a:prstGeom prst="cloudCallout">
            <a:avLst>
              <a:gd name="adj1" fmla="val 111954"/>
              <a:gd name="adj2" fmla="val -5050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717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1181100"/>
            <a:ext cx="1728788" cy="122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3" name="AutoShape 16"/>
          <p:cNvSpPr>
            <a:spLocks noChangeArrowheads="1"/>
          </p:cNvSpPr>
          <p:nvPr/>
        </p:nvSpPr>
        <p:spPr bwMode="auto">
          <a:xfrm>
            <a:off x="3402013" y="893763"/>
            <a:ext cx="2808287" cy="1873250"/>
          </a:xfrm>
          <a:prstGeom prst="cloudCallout">
            <a:avLst>
              <a:gd name="adj1" fmla="val 160588"/>
              <a:gd name="adj2" fmla="val -1469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7174" name="Picture 19" descr="Data_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688" y="1182688"/>
            <a:ext cx="16573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TextBox 1"/>
          <p:cNvSpPr txBox="1">
            <a:spLocks noChangeArrowheads="1"/>
          </p:cNvSpPr>
          <p:nvPr/>
        </p:nvSpPr>
        <p:spPr bwMode="auto">
          <a:xfrm>
            <a:off x="0" y="2771775"/>
            <a:ext cx="1527175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Different layers of standard inspired by </a:t>
            </a:r>
          </a:p>
          <a:p>
            <a:pPr eaLnBrk="1" hangingPunct="1"/>
            <a:r>
              <a:rPr lang="en-US" altLang="en-US"/>
              <a:t>Tim Berners-Lee:</a:t>
            </a:r>
            <a:r>
              <a:rPr lang="en-GB" altLang="en-US"/>
              <a:t> </a:t>
            </a:r>
            <a:r>
              <a:rPr lang="en-GB" altLang="en-US" b="1"/>
              <a:t>5 ★ </a:t>
            </a:r>
          </a:p>
          <a:p>
            <a:pPr eaLnBrk="1" hangingPunct="1"/>
            <a:r>
              <a:rPr lang="en-GB" altLang="en-US" b="1"/>
              <a:t>Open Data</a:t>
            </a:r>
            <a:endParaRPr lang="en-US" altLang="en-US"/>
          </a:p>
        </p:txBody>
      </p:sp>
      <p:pic>
        <p:nvPicPr>
          <p:cNvPr id="7176" name="Picture 9" descr="5-star steps by exa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987425"/>
            <a:ext cx="3048000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Rectangle 3"/>
          <p:cNvSpPr txBox="1">
            <a:spLocks noChangeArrowheads="1"/>
          </p:cNvSpPr>
          <p:nvPr/>
        </p:nvSpPr>
        <p:spPr bwMode="auto">
          <a:xfrm>
            <a:off x="1674813" y="185738"/>
            <a:ext cx="714375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A6D6"/>
                </a:solidFill>
              </a:rPr>
              <a:t>Repository: </a:t>
            </a:r>
            <a:r>
              <a:rPr lang="en-US" altLang="en-US" sz="3600" b="1" i="1">
                <a:solidFill>
                  <a:srgbClr val="00A6D6"/>
                </a:solidFill>
              </a:rPr>
              <a:t>web-based </a:t>
            </a:r>
            <a:r>
              <a:rPr lang="en-US" altLang="en-US" sz="3600">
                <a:solidFill>
                  <a:srgbClr val="00A6D6"/>
                </a:solidFill>
              </a:rPr>
              <a:t>standards</a:t>
            </a:r>
          </a:p>
        </p:txBody>
      </p:sp>
    </p:spTree>
    <p:extLst>
      <p:ext uri="{BB962C8B-B14F-4D97-AF65-F5344CB8AC3E}">
        <p14:creationId xmlns:p14="http://schemas.microsoft.com/office/powerpoint/2010/main" val="95477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55" y="942999"/>
            <a:ext cx="9988952" cy="536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3. WCS: with Python</a:t>
            </a:r>
          </a:p>
        </p:txBody>
      </p:sp>
      <p:sp>
        <p:nvSpPr>
          <p:cNvPr id="4" name="TextBox 3"/>
          <p:cNvSpPr txBox="1"/>
          <p:nvPr/>
        </p:nvSpPr>
        <p:spPr>
          <a:xfrm rot="731865">
            <a:off x="6124800" y="1683916"/>
            <a:ext cx="35781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reestyle Script" panose="030804020302050B0404" pitchFamily="66" charset="0"/>
              </a:rPr>
              <a:t>WCS takes geographical </a:t>
            </a:r>
            <a:r>
              <a:rPr lang="en-US" sz="2800" dirty="0" err="1" smtClean="0">
                <a:latin typeface="Freestyle Script" panose="030804020302050B0404" pitchFamily="66" charset="0"/>
              </a:rPr>
              <a:t>bbox</a:t>
            </a:r>
            <a:r>
              <a:rPr lang="en-US" sz="2800" dirty="0" smtClean="0">
                <a:latin typeface="Freestyle Script" panose="030804020302050B0404" pitchFamily="66" charset="0"/>
              </a:rPr>
              <a:t>, unlike </a:t>
            </a:r>
            <a:r>
              <a:rPr lang="en-US" sz="2800" dirty="0" err="1" smtClean="0">
                <a:latin typeface="Freestyle Script" panose="030804020302050B0404" pitchFamily="66" charset="0"/>
              </a:rPr>
              <a:t>netCDF-OPeNDAP</a:t>
            </a:r>
            <a:endParaRPr lang="en-GB" sz="2800" dirty="0"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14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OpenEarth server stack:</a:t>
            </a:r>
          </a:p>
          <a:p>
            <a:pPr algn="l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serve your own data too !</a:t>
            </a:r>
          </a:p>
        </p:txBody>
      </p:sp>
      <p:pic>
        <p:nvPicPr>
          <p:cNvPr id="3074" name="Picture 2" descr="https://publicwiki.deltares.nl/download/attachments/42401809/stack.png?version=1&amp;modificationDate=1403693416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876" y="1529931"/>
            <a:ext cx="5233968" cy="452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6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TU Delft PowerPoint</a:t>
            </a:r>
          </a:p>
        </p:txBody>
      </p:sp>
      <p:pic>
        <p:nvPicPr>
          <p:cNvPr id="2050" name="Picture 2" descr="https://publicwiki.deltares.nl/download/attachments/42401809/OpenEarthBuildingBlocks_standards_client_server.png?version=2&amp;modificationDate=1404113812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42" y="58729"/>
            <a:ext cx="7425918" cy="55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725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TU Delft PowerPoint</a:t>
            </a:r>
          </a:p>
        </p:txBody>
      </p:sp>
      <p:pic>
        <p:nvPicPr>
          <p:cNvPr id="2050" name="Picture 2" descr="https://publicwiki.deltares.nl/download/attachments/42401809/OpenEarthBuildingBlocks_standards_client_server.png?version=2&amp;modificationDate=1404113812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42" y="58729"/>
            <a:ext cx="7425918" cy="55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507480" y="2216785"/>
            <a:ext cx="1051560" cy="29102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3779520" y="2860512"/>
            <a:ext cx="1051560" cy="40545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5120791" y="2452832"/>
            <a:ext cx="1051560" cy="29102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3761153" y="20106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1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54420" y="16413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2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62207" y="12448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3</a:t>
            </a:r>
            <a:endParaRPr lang="en-GB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52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Data discovery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18167" y="1516864"/>
            <a:ext cx="53127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Meta-data </a:t>
            </a:r>
            <a:r>
              <a:rPr lang="en-US" dirty="0" smtClean="0"/>
              <a:t>portals (human readable)</a:t>
            </a:r>
          </a:p>
          <a:p>
            <a:endParaRPr lang="en-GB" dirty="0"/>
          </a:p>
          <a:p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://marine.copernicus.eu</a:t>
            </a:r>
            <a:r>
              <a:rPr lang="en-GB" dirty="0" smtClean="0">
                <a:hlinkClick r:id="rId2"/>
              </a:rPr>
              <a:t>/</a:t>
            </a:r>
            <a:r>
              <a:rPr lang="en-GB" dirty="0" smtClean="0"/>
              <a:t> </a:t>
            </a:r>
          </a:p>
          <a:p>
            <a:r>
              <a:rPr lang="en-GB" dirty="0" smtClean="0">
                <a:hlinkClick r:id="rId3"/>
              </a:rPr>
              <a:t>http://oceancolor.gsfc.nasa.gov/</a:t>
            </a:r>
            <a:endParaRPr lang="en-GB" dirty="0" smtClean="0"/>
          </a:p>
          <a:p>
            <a:r>
              <a:rPr lang="en-GB" dirty="0">
                <a:hlinkClick r:id="rId4"/>
              </a:rPr>
              <a:t>https://www.ghrsst.org</a:t>
            </a:r>
            <a:r>
              <a:rPr lang="en-GB" dirty="0" smtClean="0">
                <a:hlinkClick r:id="rId4"/>
              </a:rPr>
              <a:t>/</a:t>
            </a:r>
            <a:endParaRPr lang="en-GB" dirty="0" smtClean="0"/>
          </a:p>
          <a:p>
            <a:r>
              <a:rPr lang="en-GB" dirty="0">
                <a:hlinkClick r:id="rId5"/>
              </a:rPr>
              <a:t>http://cci.esa.int</a:t>
            </a:r>
            <a:r>
              <a:rPr lang="en-GB" dirty="0" smtClean="0">
                <a:hlinkClick r:id="rId5"/>
              </a:rPr>
              <a:t>/</a:t>
            </a:r>
            <a:endParaRPr lang="en-GB" dirty="0" smtClean="0"/>
          </a:p>
          <a:p>
            <a:r>
              <a:rPr lang="en-US" dirty="0" smtClean="0"/>
              <a:t>..</a:t>
            </a:r>
            <a:endParaRPr lang="en-GB" dirty="0" smtClean="0"/>
          </a:p>
          <a:p>
            <a:endParaRPr lang="en-US" dirty="0" smtClean="0"/>
          </a:p>
          <a:p>
            <a:r>
              <a:rPr lang="en-US" dirty="0" smtClean="0"/>
              <a:t>Catalogue of THREDDS data server Catalogues</a:t>
            </a:r>
          </a:p>
          <a:p>
            <a:r>
              <a:rPr lang="en-US" dirty="0" smtClean="0"/>
              <a:t>(machine + human readable)</a:t>
            </a:r>
          </a:p>
          <a:p>
            <a:r>
              <a:rPr lang="en-US" dirty="0" smtClean="0">
                <a:hlinkClick r:id="rId6"/>
              </a:rPr>
              <a:t>http://opendap.deltares.nl</a:t>
            </a:r>
            <a:endParaRPr lang="en-US" dirty="0" smtClean="0"/>
          </a:p>
          <a:p>
            <a:r>
              <a:rPr lang="en-US" dirty="0" smtClean="0"/>
              <a:t>THREDDS serves data in a variety of formats.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349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THREDDS opendap.deltares.nl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68" y="833376"/>
            <a:ext cx="8599362" cy="4622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082" y="3561143"/>
            <a:ext cx="4934974" cy="3563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92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THREDDS data server example</a:t>
            </a:r>
          </a:p>
        </p:txBody>
      </p:sp>
      <p:pic>
        <p:nvPicPr>
          <p:cNvPr id="6149" name="Picture 5" descr="C:\Users\UYJ\Desktop\DSDEO\TDS_standar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444" y="1215390"/>
            <a:ext cx="9144000" cy="4914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TextBox 1"/>
          <p:cNvSpPr txBox="1"/>
          <p:nvPr/>
        </p:nvSpPr>
        <p:spPr>
          <a:xfrm>
            <a:off x="182880" y="853731"/>
            <a:ext cx="89835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http://thredds.jpl.nasa.gov/thredds/dodsC/ncml_aggregation/Chlorophyll/seawifs/aggregate__SEAWIFS_L3_CHLA_MONTHLY_9KM_R.ncml</a:t>
            </a:r>
          </a:p>
        </p:txBody>
      </p:sp>
      <p:sp>
        <p:nvSpPr>
          <p:cNvPr id="4" name="TextBox 3"/>
          <p:cNvSpPr txBox="1"/>
          <p:nvPr/>
        </p:nvSpPr>
        <p:spPr>
          <a:xfrm rot="21434576">
            <a:off x="182880" y="1423740"/>
            <a:ext cx="136812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Lucida Handwriting" panose="03010101010101010101" pitchFamily="66" charset="0"/>
              </a:rPr>
              <a:t>I did quite some</a:t>
            </a:r>
          </a:p>
          <a:p>
            <a:r>
              <a:rPr lang="en-US" sz="1400" dirty="0" err="1" smtClean="0">
                <a:latin typeface="Lucida Handwriting" panose="03010101010101010101" pitchFamily="66" charset="0"/>
              </a:rPr>
              <a:t>SeaWifs</a:t>
            </a:r>
            <a:r>
              <a:rPr lang="en-US" sz="1400" dirty="0" smtClean="0">
                <a:latin typeface="Lucida Handwriting" panose="03010101010101010101" pitchFamily="66" charset="0"/>
              </a:rPr>
              <a:t> analysis myself with </a:t>
            </a:r>
            <a:r>
              <a:rPr lang="en-US" sz="1400" dirty="0" err="1" smtClean="0">
                <a:latin typeface="Lucida Handwriting" panose="03010101010101010101" pitchFamily="66" charset="0"/>
              </a:rPr>
              <a:t>SeaDas</a:t>
            </a:r>
            <a:r>
              <a:rPr lang="en-US" sz="1400" dirty="0" smtClean="0">
                <a:latin typeface="Lucida Handwriting" panose="03010101010101010101" pitchFamily="66" charset="0"/>
              </a:rPr>
              <a:t> during my PhD, so it is my favorite example.</a:t>
            </a:r>
          </a:p>
          <a:p>
            <a:endParaRPr lang="en-US" sz="1400" dirty="0">
              <a:latin typeface="Lucida Handwriting" panose="03010101010101010101" pitchFamily="66" charset="0"/>
            </a:endParaRPr>
          </a:p>
          <a:p>
            <a:r>
              <a:rPr lang="en-US" sz="1400" dirty="0" smtClean="0">
                <a:latin typeface="Lucida Handwriting" panose="03010101010101010101" pitchFamily="66" charset="0"/>
              </a:rPr>
              <a:t>Ref: </a:t>
            </a:r>
            <a:r>
              <a:rPr lang="en-GB" sz="1400" dirty="0">
                <a:latin typeface="+mj-lt"/>
                <a:hlinkClick r:id="rId3"/>
              </a:rPr>
              <a:t>Mechanisms controlling the intra-annual mesoscale variability of SST and SPM in the southern North Sea</a:t>
            </a:r>
            <a:endParaRPr lang="en-GB" sz="1400" dirty="0">
              <a:latin typeface="+mj-lt"/>
            </a:endParaRPr>
          </a:p>
          <a:p>
            <a:r>
              <a:rPr lang="en-US" sz="1400" dirty="0" smtClean="0">
                <a:latin typeface="Lucida Handwriting" panose="03010101010101010101" pitchFamily="66" charset="0"/>
              </a:rPr>
              <a:t> </a:t>
            </a:r>
            <a:endParaRPr lang="en-GB" sz="1400" dirty="0">
              <a:latin typeface="Lucida Handwriting" panose="03010101010101010101" pitchFamily="66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352" y="4780022"/>
            <a:ext cx="2662178" cy="18939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54593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1. </a:t>
            </a:r>
            <a:r>
              <a:rPr lang="en-US" sz="3600" dirty="0" err="1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OPeNDAP</a:t>
            </a:r>
            <a:r>
              <a:rPr lang="en-US" sz="36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: </a:t>
            </a:r>
            <a:endParaRPr lang="en-US" sz="36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96" y="882991"/>
            <a:ext cx="9906361" cy="532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47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AutoNum type="arabicPeriod"/>
            </a:pPr>
            <a:r>
              <a:rPr lang="en-US" sz="3600" dirty="0" err="1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OPeNDAP</a:t>
            </a:r>
            <a:r>
              <a:rPr lang="en-US" sz="3600" dirty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: </a:t>
            </a:r>
            <a:r>
              <a:rPr lang="en-US" sz="3600" dirty="0" smtClean="0">
                <a:solidFill>
                  <a:srgbClr val="00A6D6"/>
                </a:solidFill>
                <a:latin typeface="Arial"/>
                <a:ea typeface="MS PGothic" charset="0"/>
                <a:cs typeface="Arial"/>
              </a:rPr>
              <a:t>with servlet</a:t>
            </a:r>
          </a:p>
          <a:p>
            <a:pPr algn="l"/>
            <a:r>
              <a:rPr lang="nl-NL" sz="2800" u="sng" dirty="0">
                <a:hlinkClick r:id="rId2"/>
              </a:rPr>
              <a:t>http://zandmotor.citg.tudelft.nl/netcdfreadersguide/</a:t>
            </a:r>
            <a:endParaRPr lang="en-GB" sz="2800" dirty="0"/>
          </a:p>
          <a:p>
            <a:pPr algn="l"/>
            <a:endParaRPr lang="en-US" sz="36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  <a:p>
            <a:pPr marL="742950" indent="-742950" algn="l">
              <a:buAutoNum type="arabicPeriod"/>
            </a:pPr>
            <a:endParaRPr lang="en-US" sz="3600" dirty="0" smtClean="0">
              <a:solidFill>
                <a:srgbClr val="00A6D6"/>
              </a:solidFill>
              <a:latin typeface="Arial"/>
              <a:ea typeface="MS PGothic" charset="0"/>
              <a:cs typeface="Arial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484" y="1661160"/>
            <a:ext cx="7938977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91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ardthema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Standaardthema.thmx</Template>
  <TotalTime>0</TotalTime>
  <Words>373</Words>
  <Application>Microsoft Office PowerPoint</Application>
  <PresentationFormat>On-screen Show (4:3)</PresentationFormat>
  <Paragraphs>82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Standaardthema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2015-10-27T21:11:53Z</dcterms:created>
  <dcterms:modified xsi:type="dcterms:W3CDTF">2015-10-27T21:12:45Z</dcterms:modified>
</cp:coreProperties>
</file>